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710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간편결제 서비스 이용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이용 건수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38-40B6-A247-51A0913CF1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1843</c:v>
                </c:pt>
                <c:pt idx="1">
                  <c:v>2127</c:v>
                </c:pt>
                <c:pt idx="2">
                  <c:v>2412</c:v>
                </c:pt>
                <c:pt idx="3">
                  <c:v>2735</c:v>
                </c:pt>
                <c:pt idx="4">
                  <c:v>3072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이용 금액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5695</c:v>
                </c:pt>
                <c:pt idx="1">
                  <c:v>6626</c:v>
                </c:pt>
                <c:pt idx="2">
                  <c:v>7613</c:v>
                </c:pt>
                <c:pt idx="3">
                  <c:v>8755</c:v>
                </c:pt>
                <c:pt idx="4">
                  <c:v>9594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4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7A907-7CA9-4A6C-B456-AF74C07F3EC2}" type="doc">
      <dgm:prSet loTypeId="urn:microsoft.com/office/officeart/2005/8/layout/hProcess9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52570D07-ADD4-4C11-8BB0-E7969CA1DC5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소비자</a:t>
          </a:r>
        </a:p>
      </dgm:t>
    </dgm:pt>
    <dgm:pt modelId="{7C282B66-61DF-4A00-AA6A-BBB1DFE2E666}" type="parTrans" cxnId="{AFB51786-7CDA-4080-9F81-138A0D5D2D2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0490645-8A68-4639-8D66-7F4DD0401742}" type="sibTrans" cxnId="{AFB51786-7CDA-4080-9F81-138A0D5D2D2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F77B43D-2C0D-4E2D-AB51-02A289B0CD8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간편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결제</a:t>
          </a:r>
        </a:p>
      </dgm:t>
    </dgm:pt>
    <dgm:pt modelId="{E4D1D300-B333-4C40-A397-8B88401F8D11}" type="parTrans" cxnId="{FB9AE3D6-94F6-40FB-A0EE-D58E0B2488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08B763C-1F64-40A3-9CCA-1481C5CDCCA4}" type="sibTrans" cxnId="{FB9AE3D6-94F6-40FB-A0EE-D58E0B2488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7832853-496C-43E2-A12B-ACC03E7C43C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가맹점</a:t>
          </a:r>
        </a:p>
      </dgm:t>
    </dgm:pt>
    <dgm:pt modelId="{7DE4CFF8-2E1B-4F94-AA98-ECBAE43B48EF}" type="parTrans" cxnId="{79AC9F9D-7D24-4263-94C3-B15E01D802F3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1FA0920-0BE9-403D-B7B4-00642B57D978}" type="sibTrans" cxnId="{79AC9F9D-7D24-4263-94C3-B15E01D802F3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9E6A545-E777-4155-8444-8A53FA9D71B0}">
      <dgm:prSet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VAN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사</a:t>
          </a:r>
        </a:p>
      </dgm:t>
    </dgm:pt>
    <dgm:pt modelId="{971A5DDC-FB39-4B8A-8DF1-F76237E41BFB}" type="parTrans" cxnId="{E998DC62-50DF-4AF9-A7AB-0435B8794BE3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0BCA5FD-628F-47E5-942F-DE44DAD81447}" type="sibTrans" cxnId="{E998DC62-50DF-4AF9-A7AB-0435B8794BE3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A0AA353-98A5-4E35-9857-127C848DDDFD}" type="pres">
      <dgm:prSet presAssocID="{E1D7A907-7CA9-4A6C-B456-AF74C07F3EC2}" presName="CompostProcess" presStyleCnt="0">
        <dgm:presLayoutVars>
          <dgm:dir/>
          <dgm:resizeHandles val="exact"/>
        </dgm:presLayoutVars>
      </dgm:prSet>
      <dgm:spPr/>
    </dgm:pt>
    <dgm:pt modelId="{DD777396-CA4A-448E-9AB1-DB6F04CB983F}" type="pres">
      <dgm:prSet presAssocID="{E1D7A907-7CA9-4A6C-B456-AF74C07F3EC2}" presName="arrow" presStyleLbl="bgShp" presStyleIdx="0" presStyleCnt="1"/>
      <dgm:spPr/>
    </dgm:pt>
    <dgm:pt modelId="{984BB337-1977-4249-8DEB-6C2FB698036D}" type="pres">
      <dgm:prSet presAssocID="{E1D7A907-7CA9-4A6C-B456-AF74C07F3EC2}" presName="linearProcess" presStyleCnt="0"/>
      <dgm:spPr/>
    </dgm:pt>
    <dgm:pt modelId="{43CAE17B-A5F7-465C-A1EA-8C8C3E0D841B}" type="pres">
      <dgm:prSet presAssocID="{52570D07-ADD4-4C11-8BB0-E7969CA1DC56}" presName="textNode" presStyleLbl="node1" presStyleIdx="0" presStyleCnt="4">
        <dgm:presLayoutVars>
          <dgm:bulletEnabled val="1"/>
        </dgm:presLayoutVars>
      </dgm:prSet>
      <dgm:spPr/>
    </dgm:pt>
    <dgm:pt modelId="{FCCB1F05-58C1-48CB-BD1A-FB576E4B7FD7}" type="pres">
      <dgm:prSet presAssocID="{A0490645-8A68-4639-8D66-7F4DD0401742}" presName="sibTrans" presStyleCnt="0"/>
      <dgm:spPr/>
    </dgm:pt>
    <dgm:pt modelId="{B32F22EE-982D-4A5E-83CD-2F56EED5E5A3}" type="pres">
      <dgm:prSet presAssocID="{CF77B43D-2C0D-4E2D-AB51-02A289B0CD84}" presName="textNode" presStyleLbl="node1" presStyleIdx="1" presStyleCnt="4">
        <dgm:presLayoutVars>
          <dgm:bulletEnabled val="1"/>
        </dgm:presLayoutVars>
      </dgm:prSet>
      <dgm:spPr/>
    </dgm:pt>
    <dgm:pt modelId="{4E98C4B0-B714-499F-994B-BC797423C03B}" type="pres">
      <dgm:prSet presAssocID="{908B763C-1F64-40A3-9CCA-1481C5CDCCA4}" presName="sibTrans" presStyleCnt="0"/>
      <dgm:spPr/>
    </dgm:pt>
    <dgm:pt modelId="{57304CD5-B7DE-4C25-85FE-5A2A969C3E93}" type="pres">
      <dgm:prSet presAssocID="{97832853-496C-43E2-A12B-ACC03E7C43CF}" presName="textNode" presStyleLbl="node1" presStyleIdx="2" presStyleCnt="4">
        <dgm:presLayoutVars>
          <dgm:bulletEnabled val="1"/>
        </dgm:presLayoutVars>
      </dgm:prSet>
      <dgm:spPr/>
    </dgm:pt>
    <dgm:pt modelId="{FC1E609B-5C3E-4992-8BDA-8ED32C5CC86D}" type="pres">
      <dgm:prSet presAssocID="{21FA0920-0BE9-403D-B7B4-00642B57D978}" presName="sibTrans" presStyleCnt="0"/>
      <dgm:spPr/>
    </dgm:pt>
    <dgm:pt modelId="{4D91DDB1-1CA7-4337-B8EF-921E98E5BCE6}" type="pres">
      <dgm:prSet presAssocID="{19E6A545-E777-4155-8444-8A53FA9D71B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E998DC62-50DF-4AF9-A7AB-0435B8794BE3}" srcId="{E1D7A907-7CA9-4A6C-B456-AF74C07F3EC2}" destId="{19E6A545-E777-4155-8444-8A53FA9D71B0}" srcOrd="3" destOrd="0" parTransId="{971A5DDC-FB39-4B8A-8DF1-F76237E41BFB}" sibTransId="{80BCA5FD-628F-47E5-942F-DE44DAD81447}"/>
    <dgm:cxn modelId="{C21C8448-8BD1-42E9-8B8E-C7B1161AF698}" type="presOf" srcId="{E1D7A907-7CA9-4A6C-B456-AF74C07F3EC2}" destId="{8A0AA353-98A5-4E35-9857-127C848DDDFD}" srcOrd="0" destOrd="0" presId="urn:microsoft.com/office/officeart/2005/8/layout/hProcess9"/>
    <dgm:cxn modelId="{D077196A-286B-423D-B6F2-5E758622F9DA}" type="presOf" srcId="{CF77B43D-2C0D-4E2D-AB51-02A289B0CD84}" destId="{B32F22EE-982D-4A5E-83CD-2F56EED5E5A3}" srcOrd="0" destOrd="0" presId="urn:microsoft.com/office/officeart/2005/8/layout/hProcess9"/>
    <dgm:cxn modelId="{AFB51786-7CDA-4080-9F81-138A0D5D2D21}" srcId="{E1D7A907-7CA9-4A6C-B456-AF74C07F3EC2}" destId="{52570D07-ADD4-4C11-8BB0-E7969CA1DC56}" srcOrd="0" destOrd="0" parTransId="{7C282B66-61DF-4A00-AA6A-BBB1DFE2E666}" sibTransId="{A0490645-8A68-4639-8D66-7F4DD0401742}"/>
    <dgm:cxn modelId="{79AC9F9D-7D24-4263-94C3-B15E01D802F3}" srcId="{E1D7A907-7CA9-4A6C-B456-AF74C07F3EC2}" destId="{97832853-496C-43E2-A12B-ACC03E7C43CF}" srcOrd="2" destOrd="0" parTransId="{7DE4CFF8-2E1B-4F94-AA98-ECBAE43B48EF}" sibTransId="{21FA0920-0BE9-403D-B7B4-00642B57D978}"/>
    <dgm:cxn modelId="{A90F889E-ACFF-4762-8A55-8EA8A496794A}" type="presOf" srcId="{19E6A545-E777-4155-8444-8A53FA9D71B0}" destId="{4D91DDB1-1CA7-4337-B8EF-921E98E5BCE6}" srcOrd="0" destOrd="0" presId="urn:microsoft.com/office/officeart/2005/8/layout/hProcess9"/>
    <dgm:cxn modelId="{4ADF6AB6-E147-4B16-9559-A0D8881AC66D}" type="presOf" srcId="{52570D07-ADD4-4C11-8BB0-E7969CA1DC56}" destId="{43CAE17B-A5F7-465C-A1EA-8C8C3E0D841B}" srcOrd="0" destOrd="0" presId="urn:microsoft.com/office/officeart/2005/8/layout/hProcess9"/>
    <dgm:cxn modelId="{673E66CE-0923-4D78-9662-2AF3966B97E7}" type="presOf" srcId="{97832853-496C-43E2-A12B-ACC03E7C43CF}" destId="{57304CD5-B7DE-4C25-85FE-5A2A969C3E93}" srcOrd="0" destOrd="0" presId="urn:microsoft.com/office/officeart/2005/8/layout/hProcess9"/>
    <dgm:cxn modelId="{FB9AE3D6-94F6-40FB-A0EE-D58E0B248807}" srcId="{E1D7A907-7CA9-4A6C-B456-AF74C07F3EC2}" destId="{CF77B43D-2C0D-4E2D-AB51-02A289B0CD84}" srcOrd="1" destOrd="0" parTransId="{E4D1D300-B333-4C40-A397-8B88401F8D11}" sibTransId="{908B763C-1F64-40A3-9CCA-1481C5CDCCA4}"/>
    <dgm:cxn modelId="{50093E4B-C3B1-4D73-81F7-31BE4CE074B0}" type="presParOf" srcId="{8A0AA353-98A5-4E35-9857-127C848DDDFD}" destId="{DD777396-CA4A-448E-9AB1-DB6F04CB983F}" srcOrd="0" destOrd="0" presId="urn:microsoft.com/office/officeart/2005/8/layout/hProcess9"/>
    <dgm:cxn modelId="{13215E54-A18F-4FE6-B8E8-66C6D1E8E51D}" type="presParOf" srcId="{8A0AA353-98A5-4E35-9857-127C848DDDFD}" destId="{984BB337-1977-4249-8DEB-6C2FB698036D}" srcOrd="1" destOrd="0" presId="urn:microsoft.com/office/officeart/2005/8/layout/hProcess9"/>
    <dgm:cxn modelId="{255F09A4-E2BC-4F34-A9CE-A670AE1A8736}" type="presParOf" srcId="{984BB337-1977-4249-8DEB-6C2FB698036D}" destId="{43CAE17B-A5F7-465C-A1EA-8C8C3E0D841B}" srcOrd="0" destOrd="0" presId="urn:microsoft.com/office/officeart/2005/8/layout/hProcess9"/>
    <dgm:cxn modelId="{3703714C-0C3B-43C4-92B2-01C06E48AE38}" type="presParOf" srcId="{984BB337-1977-4249-8DEB-6C2FB698036D}" destId="{FCCB1F05-58C1-48CB-BD1A-FB576E4B7FD7}" srcOrd="1" destOrd="0" presId="urn:microsoft.com/office/officeart/2005/8/layout/hProcess9"/>
    <dgm:cxn modelId="{31DA1A56-D77B-4606-9B91-9FC57438C19C}" type="presParOf" srcId="{984BB337-1977-4249-8DEB-6C2FB698036D}" destId="{B32F22EE-982D-4A5E-83CD-2F56EED5E5A3}" srcOrd="2" destOrd="0" presId="urn:microsoft.com/office/officeart/2005/8/layout/hProcess9"/>
    <dgm:cxn modelId="{43604D15-ECA6-4E79-A06E-C9DE21E3FA43}" type="presParOf" srcId="{984BB337-1977-4249-8DEB-6C2FB698036D}" destId="{4E98C4B0-B714-499F-994B-BC797423C03B}" srcOrd="3" destOrd="0" presId="urn:microsoft.com/office/officeart/2005/8/layout/hProcess9"/>
    <dgm:cxn modelId="{A2CCB9F0-EC3E-42A5-866C-5137091E90DF}" type="presParOf" srcId="{984BB337-1977-4249-8DEB-6C2FB698036D}" destId="{57304CD5-B7DE-4C25-85FE-5A2A969C3E93}" srcOrd="4" destOrd="0" presId="urn:microsoft.com/office/officeart/2005/8/layout/hProcess9"/>
    <dgm:cxn modelId="{83E3106B-C88F-473D-BE60-77716C96F894}" type="presParOf" srcId="{984BB337-1977-4249-8DEB-6C2FB698036D}" destId="{FC1E609B-5C3E-4992-8BDA-8ED32C5CC86D}" srcOrd="5" destOrd="0" presId="urn:microsoft.com/office/officeart/2005/8/layout/hProcess9"/>
    <dgm:cxn modelId="{FFC3003B-65D1-4CBA-8C1A-ACEB3B52AA43}" type="presParOf" srcId="{984BB337-1977-4249-8DEB-6C2FB698036D}" destId="{4D91DDB1-1CA7-4337-B8EF-921E98E5BCE6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AA0640-BC28-4125-A677-4E61EE0421CC}" type="doc">
      <dgm:prSet loTypeId="urn:microsoft.com/office/officeart/2005/8/layout/default" loCatId="list" qsTypeId="urn:microsoft.com/office/officeart/2005/8/quickstyle/3d5" qsCatId="3D" csTypeId="urn:microsoft.com/office/officeart/2005/8/colors/colorful2" csCatId="colorful" phldr="1"/>
      <dgm:spPr/>
    </dgm:pt>
    <dgm:pt modelId="{05987F84-57E5-4A47-A89B-9D0AC80A304C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소비자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B6B6682-905C-4550-A1C2-13F32C64AF58}" type="parTrans" cxnId="{0676FDA3-0251-4562-A58D-569F0ABE932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7D8098D-93D3-4B6A-9507-95EDCC25F75C}" type="sibTrans" cxnId="{0676FDA3-0251-4562-A58D-569F0ABE932B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291D259-55F2-4701-9890-126070B5FBF3}">
      <dgm:prSet phldrT="[텍스트]" custT="1"/>
      <dgm:spPr/>
      <dgm:t>
        <a:bodyPr/>
        <a:lstStyle/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가맹점</a:t>
          </a:r>
          <a:endParaRPr lang="en-US" altLang="ko-KR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간편결제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B14CFBA-75DA-4ECB-A589-1C7CFA62A964}" type="parTrans" cxnId="{3BAE5362-1C1A-412C-9CA2-4A41F8308CC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40CDF9E-F757-4A28-BE19-C636DA5E4D4F}" type="sibTrans" cxnId="{3BAE5362-1C1A-412C-9CA2-4A41F8308CCE}">
      <dgm:prSet/>
      <dgm:spPr/>
      <dgm:t>
        <a:bodyPr/>
        <a:lstStyle/>
        <a:p>
          <a:pPr latinLnBrk="1"/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F97531D-150A-402D-9BA5-85DF6B51F6CB}">
      <dgm:prSet phldrT="[텍스트]" custT="1"/>
      <dgm:spPr/>
      <dgm:t>
        <a:bodyPr/>
        <a:lstStyle/>
        <a:p>
          <a:pPr latinLnBrk="1"/>
          <a:r>
            <a:rPr lang="en-US" altLang="ko-KR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PG</a:t>
          </a:r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5A62737-4F39-4388-B2EC-BC78E895FF42}" type="parTrans" cxnId="{A049FB70-C81D-44C2-8B0D-9DF578C84C46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8378A06-E9FD-4EE6-8319-A9CDEA86EFAA}" type="sibTrans" cxnId="{A049FB70-C81D-44C2-8B0D-9DF578C84C46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C78FC39-0D2C-421D-9A3E-5E407B5CF998}">
      <dgm:prSet phldrT="[텍스트]" custT="1"/>
      <dgm:spPr/>
      <dgm:t>
        <a:bodyPr/>
        <a:lstStyle/>
        <a:p>
          <a:pPr latinLnBrk="1"/>
          <a:r>
            <a:rPr lang="en-US" altLang="ko-KR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VAN</a:t>
          </a:r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DF947D6-BA1F-4E3A-8E00-44B6DB0159A8}" type="parTrans" cxnId="{E9E9645F-993E-4921-9C02-AF6B1B0AD67E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CF56331-1895-4F52-993B-675FEF1D63CA}" type="sibTrans" cxnId="{E9E9645F-993E-4921-9C02-AF6B1B0AD67E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225C6D8-4EEA-4ED5-AC2B-F5A4792840DF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카드사</a:t>
          </a:r>
        </a:p>
      </dgm:t>
    </dgm:pt>
    <dgm:pt modelId="{64B896A0-B138-41B8-9D25-E9803885A3CE}" type="parTrans" cxnId="{D1FA054F-6BCB-49D5-98C1-1B51DD7F369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28B62E-3553-4891-ACB0-EA535ADA4FDA}" type="sibTrans" cxnId="{D1FA054F-6BCB-49D5-98C1-1B51DD7F369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0D4977D-E753-4B97-AA10-E15167014758}" type="pres">
      <dgm:prSet presAssocID="{9CAA0640-BC28-4125-A677-4E61EE0421CC}" presName="diagram" presStyleCnt="0">
        <dgm:presLayoutVars>
          <dgm:dir/>
          <dgm:resizeHandles val="exact"/>
        </dgm:presLayoutVars>
      </dgm:prSet>
      <dgm:spPr/>
    </dgm:pt>
    <dgm:pt modelId="{D22D131C-CA7F-4B12-9C86-18645B9AA23C}" type="pres">
      <dgm:prSet presAssocID="{05987F84-57E5-4A47-A89B-9D0AC80A304C}" presName="node" presStyleLbl="node1" presStyleIdx="0" presStyleCnt="5">
        <dgm:presLayoutVars>
          <dgm:bulletEnabled val="1"/>
        </dgm:presLayoutVars>
      </dgm:prSet>
      <dgm:spPr/>
    </dgm:pt>
    <dgm:pt modelId="{838BD134-0F4F-4BAE-BD13-CF6040F16875}" type="pres">
      <dgm:prSet presAssocID="{87D8098D-93D3-4B6A-9507-95EDCC25F75C}" presName="sibTrans" presStyleCnt="0"/>
      <dgm:spPr/>
    </dgm:pt>
    <dgm:pt modelId="{B4C3B565-214B-4F93-BFD2-AA14167981D5}" type="pres">
      <dgm:prSet presAssocID="{D291D259-55F2-4701-9890-126070B5FBF3}" presName="node" presStyleLbl="node1" presStyleIdx="1" presStyleCnt="5">
        <dgm:presLayoutVars>
          <dgm:bulletEnabled val="1"/>
        </dgm:presLayoutVars>
      </dgm:prSet>
      <dgm:spPr/>
    </dgm:pt>
    <dgm:pt modelId="{426F1023-6DAD-44AE-86CC-67337A35929E}" type="pres">
      <dgm:prSet presAssocID="{440CDF9E-F757-4A28-BE19-C636DA5E4D4F}" presName="sibTrans" presStyleCnt="0"/>
      <dgm:spPr/>
    </dgm:pt>
    <dgm:pt modelId="{389C090B-3764-49C4-9929-BB82FC34CEE9}" type="pres">
      <dgm:prSet presAssocID="{8F97531D-150A-402D-9BA5-85DF6B51F6CB}" presName="node" presStyleLbl="node1" presStyleIdx="2" presStyleCnt="5">
        <dgm:presLayoutVars>
          <dgm:bulletEnabled val="1"/>
        </dgm:presLayoutVars>
      </dgm:prSet>
      <dgm:spPr/>
    </dgm:pt>
    <dgm:pt modelId="{84F8B69F-4355-40DA-A34F-239E7FEBFA71}" type="pres">
      <dgm:prSet presAssocID="{28378A06-E9FD-4EE6-8319-A9CDEA86EFAA}" presName="sibTrans" presStyleCnt="0"/>
      <dgm:spPr/>
    </dgm:pt>
    <dgm:pt modelId="{02D3FCC5-6F5F-432B-8A64-CD890E982D90}" type="pres">
      <dgm:prSet presAssocID="{EC78FC39-0D2C-421D-9A3E-5E407B5CF998}" presName="node" presStyleLbl="node1" presStyleIdx="3" presStyleCnt="5">
        <dgm:presLayoutVars>
          <dgm:bulletEnabled val="1"/>
        </dgm:presLayoutVars>
      </dgm:prSet>
      <dgm:spPr/>
    </dgm:pt>
    <dgm:pt modelId="{AF00DD8E-8F53-494A-B8F3-B0CED259F451}" type="pres">
      <dgm:prSet presAssocID="{ACF56331-1895-4F52-993B-675FEF1D63CA}" presName="sibTrans" presStyleCnt="0"/>
      <dgm:spPr/>
    </dgm:pt>
    <dgm:pt modelId="{46EFD110-951F-44D3-8BFF-F683103592D1}" type="pres">
      <dgm:prSet presAssocID="{3225C6D8-4EEA-4ED5-AC2B-F5A4792840DF}" presName="node" presStyleLbl="node1" presStyleIdx="4" presStyleCnt="5">
        <dgm:presLayoutVars>
          <dgm:bulletEnabled val="1"/>
        </dgm:presLayoutVars>
      </dgm:prSet>
      <dgm:spPr/>
    </dgm:pt>
  </dgm:ptLst>
  <dgm:cxnLst>
    <dgm:cxn modelId="{B7119902-BAA5-4073-886E-192D278B0857}" type="presOf" srcId="{05987F84-57E5-4A47-A89B-9D0AC80A304C}" destId="{D22D131C-CA7F-4B12-9C86-18645B9AA23C}" srcOrd="0" destOrd="0" presId="urn:microsoft.com/office/officeart/2005/8/layout/default"/>
    <dgm:cxn modelId="{E9E9645F-993E-4921-9C02-AF6B1B0AD67E}" srcId="{9CAA0640-BC28-4125-A677-4E61EE0421CC}" destId="{EC78FC39-0D2C-421D-9A3E-5E407B5CF998}" srcOrd="3" destOrd="0" parTransId="{6DF947D6-BA1F-4E3A-8E00-44B6DB0159A8}" sibTransId="{ACF56331-1895-4F52-993B-675FEF1D63CA}"/>
    <dgm:cxn modelId="{3BAE5362-1C1A-412C-9CA2-4A41F8308CCE}" srcId="{9CAA0640-BC28-4125-A677-4E61EE0421CC}" destId="{D291D259-55F2-4701-9890-126070B5FBF3}" srcOrd="1" destOrd="0" parTransId="{2B14CFBA-75DA-4ECB-A589-1C7CFA62A964}" sibTransId="{440CDF9E-F757-4A28-BE19-C636DA5E4D4F}"/>
    <dgm:cxn modelId="{7378C349-1CA2-4F2A-945C-29F5E3AEBF9B}" type="presOf" srcId="{EC78FC39-0D2C-421D-9A3E-5E407B5CF998}" destId="{02D3FCC5-6F5F-432B-8A64-CD890E982D90}" srcOrd="0" destOrd="0" presId="urn:microsoft.com/office/officeart/2005/8/layout/default"/>
    <dgm:cxn modelId="{D1FA054F-6BCB-49D5-98C1-1B51DD7F3699}" srcId="{9CAA0640-BC28-4125-A677-4E61EE0421CC}" destId="{3225C6D8-4EEA-4ED5-AC2B-F5A4792840DF}" srcOrd="4" destOrd="0" parTransId="{64B896A0-B138-41B8-9D25-E9803885A3CE}" sibTransId="{8B28B62E-3553-4891-ACB0-EA535ADA4FDA}"/>
    <dgm:cxn modelId="{A049FB70-C81D-44C2-8B0D-9DF578C84C46}" srcId="{9CAA0640-BC28-4125-A677-4E61EE0421CC}" destId="{8F97531D-150A-402D-9BA5-85DF6B51F6CB}" srcOrd="2" destOrd="0" parTransId="{65A62737-4F39-4388-B2EC-BC78E895FF42}" sibTransId="{28378A06-E9FD-4EE6-8319-A9CDEA86EFAA}"/>
    <dgm:cxn modelId="{2BF7EA73-9F09-4D71-BA4D-1FE5A1C23B59}" type="presOf" srcId="{D291D259-55F2-4701-9890-126070B5FBF3}" destId="{B4C3B565-214B-4F93-BFD2-AA14167981D5}" srcOrd="0" destOrd="0" presId="urn:microsoft.com/office/officeart/2005/8/layout/default"/>
    <dgm:cxn modelId="{F9155E84-EEEE-4668-8C0E-50022E11E534}" type="presOf" srcId="{3225C6D8-4EEA-4ED5-AC2B-F5A4792840DF}" destId="{46EFD110-951F-44D3-8BFF-F683103592D1}" srcOrd="0" destOrd="0" presId="urn:microsoft.com/office/officeart/2005/8/layout/default"/>
    <dgm:cxn modelId="{5A3EAE90-5EE2-4444-B478-8AFEF8D90390}" type="presOf" srcId="{9CAA0640-BC28-4125-A677-4E61EE0421CC}" destId="{C0D4977D-E753-4B97-AA10-E15167014758}" srcOrd="0" destOrd="0" presId="urn:microsoft.com/office/officeart/2005/8/layout/default"/>
    <dgm:cxn modelId="{0676FDA3-0251-4562-A58D-569F0ABE932B}" srcId="{9CAA0640-BC28-4125-A677-4E61EE0421CC}" destId="{05987F84-57E5-4A47-A89B-9D0AC80A304C}" srcOrd="0" destOrd="0" parTransId="{2B6B6682-905C-4550-A1C2-13F32C64AF58}" sibTransId="{87D8098D-93D3-4B6A-9507-95EDCC25F75C}"/>
    <dgm:cxn modelId="{6E8A53F3-0CD5-41F8-9036-F56E0B85F947}" type="presOf" srcId="{8F97531D-150A-402D-9BA5-85DF6B51F6CB}" destId="{389C090B-3764-49C4-9929-BB82FC34CEE9}" srcOrd="0" destOrd="0" presId="urn:microsoft.com/office/officeart/2005/8/layout/default"/>
    <dgm:cxn modelId="{D8D9D557-66DE-446A-96E4-3A992A49CCB0}" type="presParOf" srcId="{C0D4977D-E753-4B97-AA10-E15167014758}" destId="{D22D131C-CA7F-4B12-9C86-18645B9AA23C}" srcOrd="0" destOrd="0" presId="urn:microsoft.com/office/officeart/2005/8/layout/default"/>
    <dgm:cxn modelId="{9A95EEC5-3624-4220-B000-930EA8E79667}" type="presParOf" srcId="{C0D4977D-E753-4B97-AA10-E15167014758}" destId="{838BD134-0F4F-4BAE-BD13-CF6040F16875}" srcOrd="1" destOrd="0" presId="urn:microsoft.com/office/officeart/2005/8/layout/default"/>
    <dgm:cxn modelId="{4DBCD338-3C19-4F8A-99F1-15DB8A4364A7}" type="presParOf" srcId="{C0D4977D-E753-4B97-AA10-E15167014758}" destId="{B4C3B565-214B-4F93-BFD2-AA14167981D5}" srcOrd="2" destOrd="0" presId="urn:microsoft.com/office/officeart/2005/8/layout/default"/>
    <dgm:cxn modelId="{4305BC92-AAF2-471A-9AB4-E70CEFC9E9FA}" type="presParOf" srcId="{C0D4977D-E753-4B97-AA10-E15167014758}" destId="{426F1023-6DAD-44AE-86CC-67337A35929E}" srcOrd="3" destOrd="0" presId="urn:microsoft.com/office/officeart/2005/8/layout/default"/>
    <dgm:cxn modelId="{27746280-C9B6-4EC5-A15B-579526AA981D}" type="presParOf" srcId="{C0D4977D-E753-4B97-AA10-E15167014758}" destId="{389C090B-3764-49C4-9929-BB82FC34CEE9}" srcOrd="4" destOrd="0" presId="urn:microsoft.com/office/officeart/2005/8/layout/default"/>
    <dgm:cxn modelId="{E5DAB129-783E-4E0E-9223-8863D5B8C270}" type="presParOf" srcId="{C0D4977D-E753-4B97-AA10-E15167014758}" destId="{84F8B69F-4355-40DA-A34F-239E7FEBFA71}" srcOrd="5" destOrd="0" presId="urn:microsoft.com/office/officeart/2005/8/layout/default"/>
    <dgm:cxn modelId="{DABA8A57-B4D2-49D1-AE52-8D76D6133C65}" type="presParOf" srcId="{C0D4977D-E753-4B97-AA10-E15167014758}" destId="{02D3FCC5-6F5F-432B-8A64-CD890E982D90}" srcOrd="6" destOrd="0" presId="urn:microsoft.com/office/officeart/2005/8/layout/default"/>
    <dgm:cxn modelId="{5317E6BD-25EA-49A6-BC32-191907EDE762}" type="presParOf" srcId="{C0D4977D-E753-4B97-AA10-E15167014758}" destId="{AF00DD8E-8F53-494A-B8F3-B0CED259F451}" srcOrd="7" destOrd="0" presId="urn:microsoft.com/office/officeart/2005/8/layout/default"/>
    <dgm:cxn modelId="{D39C7255-854E-4297-B50A-8C831241FF6D}" type="presParOf" srcId="{C0D4977D-E753-4B97-AA10-E15167014758}" destId="{46EFD110-951F-44D3-8BFF-F683103592D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77396-CA4A-448E-9AB1-DB6F04CB983F}">
      <dsp:nvSpPr>
        <dsp:cNvPr id="0" name=""/>
        <dsp:cNvSpPr/>
      </dsp:nvSpPr>
      <dsp:spPr>
        <a:xfrm>
          <a:off x="304538" y="0"/>
          <a:ext cx="3451432" cy="1501193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CAE17B-A5F7-465C-A1EA-8C8C3E0D841B}">
      <dsp:nvSpPr>
        <dsp:cNvPr id="0" name=""/>
        <dsp:cNvSpPr/>
      </dsp:nvSpPr>
      <dsp:spPr>
        <a:xfrm>
          <a:off x="1387" y="450358"/>
          <a:ext cx="901718" cy="60047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소비자</a:t>
          </a:r>
        </a:p>
      </dsp:txBody>
      <dsp:txXfrm>
        <a:off x="30700" y="479671"/>
        <a:ext cx="843092" cy="541851"/>
      </dsp:txXfrm>
    </dsp:sp>
    <dsp:sp modelId="{B32F22EE-982D-4A5E-83CD-2F56EED5E5A3}">
      <dsp:nvSpPr>
        <dsp:cNvPr id="0" name=""/>
        <dsp:cNvSpPr/>
      </dsp:nvSpPr>
      <dsp:spPr>
        <a:xfrm>
          <a:off x="1053392" y="450358"/>
          <a:ext cx="901718" cy="60047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간편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결제</a:t>
          </a:r>
        </a:p>
      </dsp:txBody>
      <dsp:txXfrm>
        <a:off x="1082705" y="479671"/>
        <a:ext cx="843092" cy="541851"/>
      </dsp:txXfrm>
    </dsp:sp>
    <dsp:sp modelId="{57304CD5-B7DE-4C25-85FE-5A2A969C3E93}">
      <dsp:nvSpPr>
        <dsp:cNvPr id="0" name=""/>
        <dsp:cNvSpPr/>
      </dsp:nvSpPr>
      <dsp:spPr>
        <a:xfrm>
          <a:off x="2105397" y="450358"/>
          <a:ext cx="901718" cy="60047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가맹점</a:t>
          </a:r>
        </a:p>
      </dsp:txBody>
      <dsp:txXfrm>
        <a:off x="2134710" y="479671"/>
        <a:ext cx="843092" cy="541851"/>
      </dsp:txXfrm>
    </dsp:sp>
    <dsp:sp modelId="{4D91DDB1-1CA7-4337-B8EF-921E98E5BCE6}">
      <dsp:nvSpPr>
        <dsp:cNvPr id="0" name=""/>
        <dsp:cNvSpPr/>
      </dsp:nvSpPr>
      <dsp:spPr>
        <a:xfrm>
          <a:off x="3157402" y="450358"/>
          <a:ext cx="901718" cy="60047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VAN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사</a:t>
          </a:r>
        </a:p>
      </dsp:txBody>
      <dsp:txXfrm>
        <a:off x="3186715" y="479671"/>
        <a:ext cx="843092" cy="5418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D131C-CA7F-4B12-9C86-18645B9AA23C}">
      <dsp:nvSpPr>
        <dsp:cNvPr id="0" name=""/>
        <dsp:cNvSpPr/>
      </dsp:nvSpPr>
      <dsp:spPr>
        <a:xfrm>
          <a:off x="183991" y="552"/>
          <a:ext cx="1153914" cy="69234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소비자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83991" y="552"/>
        <a:ext cx="1153914" cy="692348"/>
      </dsp:txXfrm>
    </dsp:sp>
    <dsp:sp modelId="{B4C3B565-214B-4F93-BFD2-AA14167981D5}">
      <dsp:nvSpPr>
        <dsp:cNvPr id="0" name=""/>
        <dsp:cNvSpPr/>
      </dsp:nvSpPr>
      <dsp:spPr>
        <a:xfrm>
          <a:off x="1453297" y="552"/>
          <a:ext cx="1153914" cy="692348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가맹점</a:t>
          </a:r>
          <a:endParaRPr lang="en-US" altLang="ko-KR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  <a:p>
          <a:pPr marL="0" lvl="0" indent="0" algn="ctr" defTabSz="800100" latinLnBrk="1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간편결제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53297" y="552"/>
        <a:ext cx="1153914" cy="692348"/>
      </dsp:txXfrm>
    </dsp:sp>
    <dsp:sp modelId="{389C090B-3764-49C4-9929-BB82FC34CEE9}">
      <dsp:nvSpPr>
        <dsp:cNvPr id="0" name=""/>
        <dsp:cNvSpPr/>
      </dsp:nvSpPr>
      <dsp:spPr>
        <a:xfrm>
          <a:off x="2722603" y="552"/>
          <a:ext cx="1153914" cy="692348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PG</a:t>
          </a: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722603" y="552"/>
        <a:ext cx="1153914" cy="692348"/>
      </dsp:txXfrm>
    </dsp:sp>
    <dsp:sp modelId="{02D3FCC5-6F5F-432B-8A64-CD890E982D90}">
      <dsp:nvSpPr>
        <dsp:cNvPr id="0" name=""/>
        <dsp:cNvSpPr/>
      </dsp:nvSpPr>
      <dsp:spPr>
        <a:xfrm>
          <a:off x="818644" y="808292"/>
          <a:ext cx="1153914" cy="692348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VAN</a:t>
          </a: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818644" y="808292"/>
        <a:ext cx="1153914" cy="692348"/>
      </dsp:txXfrm>
    </dsp:sp>
    <dsp:sp modelId="{46EFD110-951F-44D3-8BFF-F683103592D1}">
      <dsp:nvSpPr>
        <dsp:cNvPr id="0" name=""/>
        <dsp:cNvSpPr/>
      </dsp:nvSpPr>
      <dsp:spPr>
        <a:xfrm>
          <a:off x="2087950" y="808292"/>
          <a:ext cx="1153914" cy="692348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카드사</a:t>
          </a:r>
        </a:p>
      </dsp:txBody>
      <dsp:txXfrm>
        <a:off x="2087950" y="808292"/>
        <a:ext cx="1153914" cy="692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914400"/>
            <a:ext cx="9906000" cy="1920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310056" y="0"/>
            <a:ext cx="9285888" cy="1106424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5999" cy="110642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평행 사변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parallelogram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195136" y="2456873"/>
            <a:ext cx="7515728" cy="2163253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Digital Wallet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587" y="249832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팔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301310" y="1976693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지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923023" y="1450221"/>
            <a:ext cx="1146058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팔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301310" y="3195891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지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923023" y="2669419"/>
            <a:ext cx="1146058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팔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301310" y="4414506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지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923023" y="3888034"/>
            <a:ext cx="1146058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팔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301310" y="5628214"/>
            <a:ext cx="5955147" cy="365125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지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923023" y="5101742"/>
            <a:ext cx="1146058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139082" y="1507669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간편결제 시스템이란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?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139082" y="2722354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간편결제 서비스 비교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139082" y="3949207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간편결제 서비스 일평균 이용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139082" y="5158700"/>
            <a:ext cx="48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간편결제 프로세스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739CE412-00F2-48E2-8A07-0461D82112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2" r="3781" b="67219"/>
          <a:stretch/>
        </p:blipFill>
        <p:spPr>
          <a:xfrm>
            <a:off x="526513" y="1433865"/>
            <a:ext cx="1843931" cy="178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간편결제 시스템이란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73" y="1511588"/>
            <a:ext cx="7283518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Digital Wallet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A digital wallet is an electronic device, online service, or software that facilitates electronic transactions with digital currency for goods and services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283473" y="3950132"/>
            <a:ext cx="8767762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간편결제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시스템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간편결제시스템은 소비자가 자신의 신용카드</a:t>
            </a:r>
            <a:r>
              <a:rPr lang="en-US" altLang="ko-KR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은행 계좌</a:t>
            </a:r>
            <a:r>
              <a:rPr lang="en-US" altLang="ko-KR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또는 선불 </a:t>
            </a:r>
            <a:r>
              <a:rPr lang="ko-KR" altLang="en-US" sz="2000" i="0" dirty="0" err="1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충전금</a:t>
            </a:r>
            <a:r>
              <a:rPr lang="ko-KR" altLang="en-US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등의 결제 정보를 미리 등록</a:t>
            </a:r>
            <a:endParaRPr lang="en-US" altLang="ko-KR" sz="2000" i="0" dirty="0">
              <a:solidFill>
                <a:srgbClr val="262626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비밀번호</a:t>
            </a:r>
            <a:r>
              <a:rPr lang="en-US" altLang="ko-KR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지문</a:t>
            </a:r>
            <a:r>
              <a:rPr lang="en-US" altLang="ko-KR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i="0" dirty="0">
                <a:solidFill>
                  <a:srgbClr val="262626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얼굴 인식 등 간단한 인증 절차로 신속하게 결제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38413" y="1959208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09174E89-A70F-217A-DDA1-F0771D6AD6EF}"/>
              </a:ext>
            </a:extLst>
          </p:cNvPr>
          <p:cNvSpPr/>
          <p:nvPr/>
        </p:nvSpPr>
        <p:spPr>
          <a:xfrm>
            <a:off x="1993155" y="1529233"/>
            <a:ext cx="3682800" cy="86821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48640" y="2397452"/>
            <a:ext cx="1445910" cy="1105200"/>
          </a:xfrm>
          <a:prstGeom prst="round1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카카오페이</a:t>
            </a:r>
          </a:p>
        </p:txBody>
      </p:sp>
      <p:sp>
        <p:nvSpPr>
          <p:cNvPr id="10" name="눈물 방울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993155" y="1529233"/>
            <a:ext cx="3682800" cy="86821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핵심 강점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간편결제 서비스 비교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A007E2-2138-63D1-8F65-331E1BAA17B3}"/>
              </a:ext>
            </a:extLst>
          </p:cNvPr>
          <p:cNvSpPr/>
          <p:nvPr/>
        </p:nvSpPr>
        <p:spPr>
          <a:xfrm>
            <a:off x="5674560" y="1529233"/>
            <a:ext cx="3682800" cy="86821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눈물 방울 19">
            <a:extLst>
              <a:ext uri="{FF2B5EF4-FFF2-40B4-BE49-F238E27FC236}">
                <a16:creationId xmlns:a16="http://schemas.microsoft.com/office/drawing/2014/main" id="{02837ED0-D058-2DB3-2073-BA1D3D0BBCF6}"/>
              </a:ext>
            </a:extLst>
          </p:cNvPr>
          <p:cNvSpPr/>
          <p:nvPr/>
        </p:nvSpPr>
        <p:spPr>
          <a:xfrm>
            <a:off x="5674560" y="1529233"/>
            <a:ext cx="3682800" cy="86821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14" name="사각형: 둥근 한쪽 모서리 13">
            <a:extLst>
              <a:ext uri="{FF2B5EF4-FFF2-40B4-BE49-F238E27FC236}">
                <a16:creationId xmlns:a16="http://schemas.microsoft.com/office/drawing/2014/main" id="{109D755E-8C80-4181-88E9-E4474337FCC0}"/>
              </a:ext>
            </a:extLst>
          </p:cNvPr>
          <p:cNvSpPr/>
          <p:nvPr/>
        </p:nvSpPr>
        <p:spPr>
          <a:xfrm>
            <a:off x="548640" y="3502652"/>
            <a:ext cx="1445910" cy="1105200"/>
          </a:xfrm>
          <a:prstGeom prst="round1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네이버페이</a:t>
            </a:r>
          </a:p>
        </p:txBody>
      </p:sp>
      <p:sp>
        <p:nvSpPr>
          <p:cNvPr id="15" name="사각형: 둥근 한쪽 모서리 14">
            <a:extLst>
              <a:ext uri="{FF2B5EF4-FFF2-40B4-BE49-F238E27FC236}">
                <a16:creationId xmlns:a16="http://schemas.microsoft.com/office/drawing/2014/main" id="{5344CC85-3393-47A5-9848-5C09833EAB15}"/>
              </a:ext>
            </a:extLst>
          </p:cNvPr>
          <p:cNvSpPr/>
          <p:nvPr/>
        </p:nvSpPr>
        <p:spPr>
          <a:xfrm>
            <a:off x="548640" y="4607850"/>
            <a:ext cx="1445910" cy="1105200"/>
          </a:xfrm>
          <a:prstGeom prst="round1Rect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10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토스페이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848032"/>
              </p:ext>
            </p:extLst>
          </p:nvPr>
        </p:nvGraphicFramePr>
        <p:xfrm>
          <a:off x="1994550" y="2397454"/>
          <a:ext cx="7362810" cy="3318621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8140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681405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0620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송금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결제 및 금융 서비스 확장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높은 접근성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금융 슈퍼 앱 지향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0620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네이버 쇼핑 특화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포인트 혜택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온라인 결제에 강점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0620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간편 송금 시작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종합 금융 서비스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직관적인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UI/UX,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젊은 층에 인기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</a:t>
            </a:r>
            <a:r>
              <a:rPr lang="ko-KR" altLang="en-US" dirty="0"/>
              <a:t> 간편결제 서비스 일평균 이용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1936785"/>
              </p:ext>
            </p:extLst>
          </p:nvPr>
        </p:nvGraphicFramePr>
        <p:xfrm>
          <a:off x="681038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두루마리 모양: 가로로 말림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969326" y="2330709"/>
            <a:ext cx="2389058" cy="584200"/>
          </a:xfrm>
          <a:prstGeom prst="horizontalScrol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 건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억 원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사각형: 잘린 한쪽 모서리 61">
            <a:extLst>
              <a:ext uri="{FF2B5EF4-FFF2-40B4-BE49-F238E27FC236}">
                <a16:creationId xmlns:a16="http://schemas.microsoft.com/office/drawing/2014/main" id="{33DA874B-82A9-7D9C-9EEA-783BDCEC450B}"/>
              </a:ext>
            </a:extLst>
          </p:cNvPr>
          <p:cNvSpPr/>
          <p:nvPr/>
        </p:nvSpPr>
        <p:spPr>
          <a:xfrm flipV="1">
            <a:off x="4969080" y="1283370"/>
            <a:ext cx="4664206" cy="4589530"/>
          </a:xfrm>
          <a:prstGeom prst="snip1Rect">
            <a:avLst>
              <a:gd name="adj" fmla="val 10491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5" name="사각형: 잘린 한쪽 모서리 44">
            <a:extLst>
              <a:ext uri="{FF2B5EF4-FFF2-40B4-BE49-F238E27FC236}">
                <a16:creationId xmlns:a16="http://schemas.microsoft.com/office/drawing/2014/main" id="{B636C981-9B83-516B-139D-D81E0FA12C0C}"/>
              </a:ext>
            </a:extLst>
          </p:cNvPr>
          <p:cNvSpPr/>
          <p:nvPr/>
        </p:nvSpPr>
        <p:spPr>
          <a:xfrm>
            <a:off x="240631" y="1283370"/>
            <a:ext cx="4600231" cy="4589530"/>
          </a:xfrm>
          <a:prstGeom prst="snip1Rect">
            <a:avLst>
              <a:gd name="adj" fmla="val 10291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간편결제 프로세스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5" name="사각형: 빗면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909969" y="3601212"/>
            <a:ext cx="2782428" cy="504338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간편결제 </a:t>
            </a:r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미이용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사유</a:t>
            </a:r>
          </a:p>
        </p:txBody>
      </p:sp>
      <p:sp>
        <p:nvSpPr>
          <p:cNvPr id="23" name="화살표: 갈매기형 수장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398894" y="1489438"/>
            <a:ext cx="2069985" cy="521431"/>
          </a:xfrm>
          <a:prstGeom prst="chevr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오프라인</a:t>
            </a:r>
          </a:p>
        </p:txBody>
      </p:sp>
      <p:sp>
        <p:nvSpPr>
          <p:cNvPr id="44" name="배지 43">
            <a:extLst>
              <a:ext uri="{FF2B5EF4-FFF2-40B4-BE49-F238E27FC236}">
                <a16:creationId xmlns:a16="http://schemas.microsoft.com/office/drawing/2014/main" id="{B8E8B72C-A257-F8C6-8539-4F7258C5B17F}"/>
              </a:ext>
            </a:extLst>
          </p:cNvPr>
          <p:cNvSpPr/>
          <p:nvPr/>
        </p:nvSpPr>
        <p:spPr>
          <a:xfrm>
            <a:off x="398894" y="3212533"/>
            <a:ext cx="2069985" cy="581525"/>
          </a:xfrm>
          <a:prstGeom prst="plaqu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온라인</a:t>
            </a:r>
          </a:p>
        </p:txBody>
      </p:sp>
      <p:sp>
        <p:nvSpPr>
          <p:cNvPr id="48" name="사각형: 잘린 대각선 방향 모서리 47">
            <a:extLst>
              <a:ext uri="{FF2B5EF4-FFF2-40B4-BE49-F238E27FC236}">
                <a16:creationId xmlns:a16="http://schemas.microsoft.com/office/drawing/2014/main" id="{269D57B1-EED3-4D0C-FEC7-EBDF050A0870}"/>
              </a:ext>
            </a:extLst>
          </p:cNvPr>
          <p:cNvSpPr/>
          <p:nvPr/>
        </p:nvSpPr>
        <p:spPr>
          <a:xfrm>
            <a:off x="5242998" y="4513731"/>
            <a:ext cx="1696955" cy="580426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개인정보 보호</a:t>
            </a:r>
          </a:p>
        </p:txBody>
      </p:sp>
      <p:sp>
        <p:nvSpPr>
          <p:cNvPr id="50" name="화살표: 왼쪽/오른쪽/위쪽/아래쪽 49">
            <a:extLst>
              <a:ext uri="{FF2B5EF4-FFF2-40B4-BE49-F238E27FC236}">
                <a16:creationId xmlns:a16="http://schemas.microsoft.com/office/drawing/2014/main" id="{EEB9AB32-127A-82B4-5DF6-49E45F304AB5}"/>
              </a:ext>
            </a:extLst>
          </p:cNvPr>
          <p:cNvSpPr/>
          <p:nvPr/>
        </p:nvSpPr>
        <p:spPr>
          <a:xfrm>
            <a:off x="5750597" y="1346789"/>
            <a:ext cx="3101172" cy="873682"/>
          </a:xfrm>
          <a:prstGeom prst="quadArrow">
            <a:avLst>
              <a:gd name="adj1" fmla="val 45000"/>
              <a:gd name="adj2" fmla="val 22500"/>
              <a:gd name="adj3" fmla="val 1622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간편 결제 이용 사유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1" name="두루마리 모양: 가로로 말림 50">
            <a:extLst>
              <a:ext uri="{FF2B5EF4-FFF2-40B4-BE49-F238E27FC236}">
                <a16:creationId xmlns:a16="http://schemas.microsoft.com/office/drawing/2014/main" id="{5E7F8F16-1CC0-AB96-FCB2-578A6481DFD9}"/>
              </a:ext>
            </a:extLst>
          </p:cNvPr>
          <p:cNvSpPr/>
          <p:nvPr/>
        </p:nvSpPr>
        <p:spPr>
          <a:xfrm flipV="1">
            <a:off x="6222201" y="5127457"/>
            <a:ext cx="2157965" cy="685966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53" name="연결선: 구부러짐 52">
            <a:extLst>
              <a:ext uri="{FF2B5EF4-FFF2-40B4-BE49-F238E27FC236}">
                <a16:creationId xmlns:a16="http://schemas.microsoft.com/office/drawing/2014/main" id="{54971B57-2E14-B4AC-DEF2-BA48B28C22E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68024" y="3318424"/>
            <a:ext cx="63880" cy="2271871"/>
          </a:xfrm>
          <a:prstGeom prst="curvedConnector3">
            <a:avLst>
              <a:gd name="adj1" fmla="val 457858"/>
            </a:avLst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사각형: 잘린 대각선 방향 모서리 19">
            <a:extLst>
              <a:ext uri="{FF2B5EF4-FFF2-40B4-BE49-F238E27FC236}">
                <a16:creationId xmlns:a16="http://schemas.microsoft.com/office/drawing/2014/main" id="{330CDD77-058E-437C-A596-5824BC715A0A}"/>
              </a:ext>
            </a:extLst>
          </p:cNvPr>
          <p:cNvSpPr/>
          <p:nvPr/>
        </p:nvSpPr>
        <p:spPr>
          <a:xfrm flipH="1">
            <a:off x="7659976" y="4449851"/>
            <a:ext cx="1696955" cy="580426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보안 우려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59B877-64EA-40E5-821D-C9684B03B1BA}"/>
              </a:ext>
            </a:extLst>
          </p:cNvPr>
          <p:cNvSpPr txBox="1"/>
          <p:nvPr/>
        </p:nvSpPr>
        <p:spPr>
          <a:xfrm>
            <a:off x="6144408" y="5285774"/>
            <a:ext cx="2313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이용절차 불편</a:t>
            </a:r>
          </a:p>
        </p:txBody>
      </p:sp>
      <p:graphicFrame>
        <p:nvGraphicFramePr>
          <p:cNvPr id="32" name="다이어그램 31">
            <a:extLst>
              <a:ext uri="{FF2B5EF4-FFF2-40B4-BE49-F238E27FC236}">
                <a16:creationId xmlns:a16="http://schemas.microsoft.com/office/drawing/2014/main" id="{CAAE1369-27D3-4C36-B7BB-CDAC28E099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5637130"/>
              </p:ext>
            </p:extLst>
          </p:nvPr>
        </p:nvGraphicFramePr>
        <p:xfrm>
          <a:off x="505098" y="1828085"/>
          <a:ext cx="4060509" cy="1501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3" name="다이어그램 32">
            <a:extLst>
              <a:ext uri="{FF2B5EF4-FFF2-40B4-BE49-F238E27FC236}">
                <a16:creationId xmlns:a16="http://schemas.microsoft.com/office/drawing/2014/main" id="{C2880ADA-7638-4266-BD6A-31526A0723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3729699"/>
              </p:ext>
            </p:extLst>
          </p:nvPr>
        </p:nvGraphicFramePr>
        <p:xfrm>
          <a:off x="500851" y="4144202"/>
          <a:ext cx="4060509" cy="1501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오른쪽 화살표 설명선 64">
            <a:extLst>
              <a:ext uri="{FF2B5EF4-FFF2-40B4-BE49-F238E27FC236}">
                <a16:creationId xmlns:a16="http://schemas.microsoft.com/office/drawing/2014/main" id="{2A9AF862-0418-4748-A85D-5CEAF36E0772}"/>
              </a:ext>
            </a:extLst>
          </p:cNvPr>
          <p:cNvSpPr/>
          <p:nvPr/>
        </p:nvSpPr>
        <p:spPr>
          <a:xfrm>
            <a:off x="7518347" y="2900606"/>
            <a:ext cx="1781778" cy="580426"/>
          </a:xfrm>
          <a:prstGeom prst="teardrop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지인 추천</a:t>
            </a:r>
          </a:p>
        </p:txBody>
      </p:sp>
      <p:sp>
        <p:nvSpPr>
          <p:cNvPr id="35" name="눈물 방울 11">
            <a:extLst>
              <a:ext uri="{FF2B5EF4-FFF2-40B4-BE49-F238E27FC236}">
                <a16:creationId xmlns:a16="http://schemas.microsoft.com/office/drawing/2014/main" id="{21DFAC6F-1355-41FF-ACE0-4ADB5EE0B908}"/>
              </a:ext>
            </a:extLst>
          </p:cNvPr>
          <p:cNvSpPr/>
          <p:nvPr/>
        </p:nvSpPr>
        <p:spPr>
          <a:xfrm rot="10800000" flipH="1" flipV="1">
            <a:off x="5288250" y="2224054"/>
            <a:ext cx="1863680" cy="540226"/>
          </a:xfrm>
          <a:prstGeom prst="flowChartDisplay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이용 편리</a:t>
            </a:r>
          </a:p>
        </p:txBody>
      </p:sp>
      <p:sp>
        <p:nvSpPr>
          <p:cNvPr id="37" name="순서도: 저장 데이터 13">
            <a:extLst>
              <a:ext uri="{FF2B5EF4-FFF2-40B4-BE49-F238E27FC236}">
                <a16:creationId xmlns:a16="http://schemas.microsoft.com/office/drawing/2014/main" id="{6A7EC2AE-2FEF-45E7-A385-9592D241628B}"/>
              </a:ext>
            </a:extLst>
          </p:cNvPr>
          <p:cNvSpPr/>
          <p:nvPr/>
        </p:nvSpPr>
        <p:spPr>
          <a:xfrm rot="21034830">
            <a:off x="5322618" y="2878354"/>
            <a:ext cx="1781778" cy="623503"/>
          </a:xfrm>
          <a:prstGeom prst="flowChartMagneticTap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호기심</a:t>
            </a:r>
          </a:p>
        </p:txBody>
      </p:sp>
      <p:sp>
        <p:nvSpPr>
          <p:cNvPr id="38" name="순서도: 저장 데이터 15">
            <a:extLst>
              <a:ext uri="{FF2B5EF4-FFF2-40B4-BE49-F238E27FC236}">
                <a16:creationId xmlns:a16="http://schemas.microsoft.com/office/drawing/2014/main" id="{BCEC2EF2-97A7-4F85-B037-144D2F9EC476}"/>
              </a:ext>
            </a:extLst>
          </p:cNvPr>
          <p:cNvSpPr/>
          <p:nvPr/>
        </p:nvSpPr>
        <p:spPr>
          <a:xfrm flipH="1">
            <a:off x="7518347" y="2203287"/>
            <a:ext cx="1781778" cy="580426"/>
          </a:xfrm>
          <a:prstGeom prst="octag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적립금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628</TotalTime>
  <Words>194</Words>
  <Application>Microsoft Office PowerPoint</Application>
  <PresentationFormat>A4 용지(210x297mm)</PresentationFormat>
  <Paragraphs>59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간편결제 시스템이란?</vt:lpstr>
      <vt:lpstr>2. 간편결제 서비스 비교</vt:lpstr>
      <vt:lpstr>3. 간편결제 서비스 일평균 이용 현황</vt:lpstr>
      <vt:lpstr>4. 간편결제 프로세스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43</cp:revision>
  <dcterms:created xsi:type="dcterms:W3CDTF">2023-07-20T02:58:21Z</dcterms:created>
  <dcterms:modified xsi:type="dcterms:W3CDTF">2025-11-09T23:28:55Z</dcterms:modified>
</cp:coreProperties>
</file>